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82" r:id="rId6"/>
    <p:sldId id="260" r:id="rId7"/>
    <p:sldId id="261" r:id="rId8"/>
    <p:sldId id="262" r:id="rId9"/>
    <p:sldId id="277" r:id="rId10"/>
    <p:sldId id="263" r:id="rId11"/>
    <p:sldId id="264" r:id="rId12"/>
    <p:sldId id="265" r:id="rId13"/>
    <p:sldId id="281" r:id="rId14"/>
    <p:sldId id="276" r:id="rId15"/>
    <p:sldId id="268" r:id="rId16"/>
    <p:sldId id="269" r:id="rId17"/>
    <p:sldId id="270" r:id="rId18"/>
    <p:sldId id="273" r:id="rId19"/>
    <p:sldId id="279" r:id="rId20"/>
    <p:sldId id="280" r:id="rId21"/>
    <p:sldId id="275" r:id="rId22"/>
  </p:sldIdLst>
  <p:sldSz cx="14630400" cy="8229600"/>
  <p:notesSz cx="6669088" cy="9872663"/>
  <p:embeddedFontLst>
    <p:embeddedFont>
      <p:font typeface="Inter" panose="020B0604020202020204" charset="0"/>
      <p:regular r:id="rId25"/>
    </p:embeddedFont>
    <p:embeddedFont>
      <p:font typeface="Crimson Pro Semi Bold" panose="020B0604020202020204" charset="0"/>
      <p:regular r:id="rId26"/>
    </p:embeddedFont>
    <p:embeddedFont>
      <p:font typeface="Heebo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4" d="100"/>
          <a:sy n="74" d="100"/>
        </p:scale>
        <p:origin x="44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424" cy="494919"/>
          </a:xfrm>
          <a:prstGeom prst="rect">
            <a:avLst/>
          </a:prstGeom>
        </p:spPr>
        <p:txBody>
          <a:bodyPr vert="horz" lIns="66166" tIns="33083" rIns="66166" bIns="33083" rtlCol="0"/>
          <a:lstStyle>
            <a:lvl1pPr algn="l">
              <a:defRPr sz="9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777092" y="0"/>
            <a:ext cx="2890710" cy="494919"/>
          </a:xfrm>
          <a:prstGeom prst="rect">
            <a:avLst/>
          </a:prstGeom>
        </p:spPr>
        <p:txBody>
          <a:bodyPr vert="horz" lIns="66166" tIns="33083" rIns="66166" bIns="33083" rtlCol="0"/>
          <a:lstStyle>
            <a:lvl1pPr algn="r">
              <a:defRPr sz="900"/>
            </a:lvl1pPr>
          </a:lstStyle>
          <a:p>
            <a:fld id="{46E15859-3410-40B7-AAE1-4C003BF00198}" type="datetimeFigureOut">
              <a:rPr lang="tr-TR" smtClean="0"/>
              <a:t>21.02.2026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377745"/>
            <a:ext cx="2889424" cy="494919"/>
          </a:xfrm>
          <a:prstGeom prst="rect">
            <a:avLst/>
          </a:prstGeom>
        </p:spPr>
        <p:txBody>
          <a:bodyPr vert="horz" lIns="66166" tIns="33083" rIns="66166" bIns="33083" rtlCol="0" anchor="b"/>
          <a:lstStyle>
            <a:lvl1pPr algn="l">
              <a:defRPr sz="9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777092" y="9377745"/>
            <a:ext cx="2890710" cy="494919"/>
          </a:xfrm>
          <a:prstGeom prst="rect">
            <a:avLst/>
          </a:prstGeom>
        </p:spPr>
        <p:txBody>
          <a:bodyPr vert="horz" lIns="66166" tIns="33083" rIns="66166" bIns="33083" rtlCol="0" anchor="b"/>
          <a:lstStyle>
            <a:lvl1pPr algn="r">
              <a:defRPr sz="900"/>
            </a:lvl1pPr>
          </a:lstStyle>
          <a:p>
            <a:fld id="{2E1653E8-6C2A-40F1-985E-166D2FC703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1573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96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48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0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1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16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41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166" tIns="33083" rIns="66166" bIns="330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166" tIns="33083" rIns="66166" bIns="33083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25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-14-8.svg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-14-6.svg"/><Relationship Id="rId12" Type="http://schemas.openxmlformats.org/officeDocument/2006/relationships/image" Target="../media/image-14-12.sv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-14-4.svg"/><Relationship Id="rId5" Type="http://schemas.openxmlformats.org/officeDocument/2006/relationships/image" Target="../media/image-14-2.svg"/><Relationship Id="rId10" Type="http://schemas.openxmlformats.org/officeDocument/2006/relationships/image" Target="../media/image-14-10.svg"/><Relationship Id="rId4" Type="http://schemas.openxmlformats.org/officeDocument/2006/relationships/image" Target="../media/image5.png"/><Relationship Id="rId1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-3-8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-3-6.sv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-3-4.svg"/><Relationship Id="rId5" Type="http://schemas.openxmlformats.org/officeDocument/2006/relationships/image" Target="../media/image-3-2.svg"/><Relationship Id="rId10" Type="http://schemas.openxmlformats.org/officeDocument/2006/relationships/image" Target="../media/image1.e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-5-8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-5-6.sv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-5-4.svg"/><Relationship Id="rId5" Type="http://schemas.openxmlformats.org/officeDocument/2006/relationships/image" Target="../media/image-5-2.svg"/><Relationship Id="rId10" Type="http://schemas.openxmlformats.org/officeDocument/2006/relationships/image" Target="../media/image1.e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283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Dönüşüm Yönetim Danışmanlığı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56616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 Değil, Sonuç Teslim Ediyoruz. Sadece tavsiye vermiyoruz, birlikte uyguluyoruz ve kalıcı sistemler kuruyoruz.</a:t>
            </a:r>
            <a:endParaRPr lang="en-US" sz="1550" dirty="0"/>
          </a:p>
        </p:txBody>
      </p:sp>
      <p:graphicFrame>
        <p:nvGraphicFramePr>
          <p:cNvPr id="5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606102"/>
              </p:ext>
            </p:extLst>
          </p:nvPr>
        </p:nvGraphicFramePr>
        <p:xfrm>
          <a:off x="12360275" y="-187036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5" imgW="6415686" imgH="4533492" progId="Acrobat.Document.DC">
                  <p:embed/>
                </p:oleObj>
              </mc:Choice>
              <mc:Fallback>
                <p:oleObj name="Acrobat Document" r:id="rId5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0275" y="-187036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8195" y="495776"/>
            <a:ext cx="1042154" cy="338971"/>
          </a:xfrm>
          <a:prstGeom prst="roundRect">
            <a:avLst>
              <a:gd name="adj" fmla="val 17873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906304" y="549831"/>
            <a:ext cx="825937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UYGULAMA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798195" y="906780"/>
            <a:ext cx="7306866" cy="563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Sahadayız: Göstererek Uygulama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798195" y="1902738"/>
            <a:ext cx="6970752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Burada teoriden pratiğe geçiş yapıyoruz. Danışmanlarımız ekibinizle birlikte süreç içinde yer alır ve "nasıl yapılacak?" sorusunun cevabını sahada verir.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98195" y="2659737"/>
            <a:ext cx="2253853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Ekiplerinizle Birlikte: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8195" y="3121700"/>
            <a:ext cx="6970752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Yeni süreçlerin denenmesi ve iyileştirilmesi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98195" y="3473172"/>
            <a:ext cx="6970752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Toplantı yapısı ve karar alma mekanizmalarının düzenlenmesi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798195" y="3824645"/>
            <a:ext cx="6970752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Raporlama ve takip sistemlerinin kurulması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798195" y="4176117"/>
            <a:ext cx="6970752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Davranış değişimi için bire bir koçluk ve mentorluk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798195" y="4527590"/>
            <a:ext cx="6970752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Günlük operasyona dokunan pratik çözümlerin uygulanması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798195" y="4978122"/>
            <a:ext cx="6970752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 süreçte ekibiniz sadece izleyici değil, aktif katılımcı olur. Böylece öğrenme ve sahiplenme maksimum düzeyde gerçekleşir.</a:t>
            </a:r>
            <a:endParaRPr lang="en-US" sz="1400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851" y="61317"/>
            <a:ext cx="5237704" cy="7856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403" y="516612"/>
            <a:ext cx="13127593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Takip ve Sürdürülebilirlik: Sonuç Alana Kadar Yanınızdayız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303770" y="2066449"/>
            <a:ext cx="22860" cy="4637484"/>
          </a:xfrm>
          <a:prstGeom prst="roundRect">
            <a:avLst>
              <a:gd name="adj" fmla="val 345156"/>
            </a:avLst>
          </a:prstGeom>
          <a:solidFill>
            <a:srgbClr val="C0C1D7"/>
          </a:solidFill>
          <a:ln/>
        </p:spPr>
      </p:sp>
      <p:sp>
        <p:nvSpPr>
          <p:cNvPr id="4" name="Shape 2"/>
          <p:cNvSpPr/>
          <p:nvPr/>
        </p:nvSpPr>
        <p:spPr>
          <a:xfrm>
            <a:off x="6563201" y="2266355"/>
            <a:ext cx="563523" cy="22860"/>
          </a:xfrm>
          <a:prstGeom prst="roundRect">
            <a:avLst>
              <a:gd name="adj" fmla="val 345156"/>
            </a:avLst>
          </a:prstGeom>
          <a:solidFill>
            <a:srgbClr val="C0C1D7"/>
          </a:solidFill>
          <a:ln/>
        </p:spPr>
      </p:sp>
      <p:sp>
        <p:nvSpPr>
          <p:cNvPr id="5" name="Shape 3"/>
          <p:cNvSpPr/>
          <p:nvPr/>
        </p:nvSpPr>
        <p:spPr>
          <a:xfrm>
            <a:off x="7103864" y="2066449"/>
            <a:ext cx="422672" cy="422672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74349" y="2101691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2749272" y="2130981"/>
            <a:ext cx="3626644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Haftalık Performans Toplantıları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51403" y="2537103"/>
            <a:ext cx="5624512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Kısa dönemli hedeflerin takibi ve hızlı aksiyon planları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503676" y="3393400"/>
            <a:ext cx="563523" cy="22860"/>
          </a:xfrm>
          <a:prstGeom prst="roundRect">
            <a:avLst>
              <a:gd name="adj" fmla="val 345156"/>
            </a:avLst>
          </a:prstGeom>
          <a:solidFill>
            <a:srgbClr val="C0C1D7"/>
          </a:solidFill>
          <a:ln/>
        </p:spPr>
      </p:sp>
      <p:sp>
        <p:nvSpPr>
          <p:cNvPr id="10" name="Shape 8"/>
          <p:cNvSpPr/>
          <p:nvPr/>
        </p:nvSpPr>
        <p:spPr>
          <a:xfrm>
            <a:off x="7103864" y="3193494"/>
            <a:ext cx="422672" cy="422672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74349" y="3228737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8254484" y="3258026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Net KPI Setleri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8254484" y="3664148"/>
            <a:ext cx="5624512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Siparişten teslimata süre, birim maliyet, satış kapanma oranı, müşteri memnuniyeti gibi ölçümler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6563201" y="4364831"/>
            <a:ext cx="563523" cy="22860"/>
          </a:xfrm>
          <a:prstGeom prst="roundRect">
            <a:avLst>
              <a:gd name="adj" fmla="val 345156"/>
            </a:avLst>
          </a:prstGeom>
          <a:solidFill>
            <a:srgbClr val="C0C1D7"/>
          </a:solidFill>
          <a:ln/>
        </p:spPr>
      </p:sp>
      <p:sp>
        <p:nvSpPr>
          <p:cNvPr id="15" name="Shape 13"/>
          <p:cNvSpPr/>
          <p:nvPr/>
        </p:nvSpPr>
        <p:spPr>
          <a:xfrm>
            <a:off x="7103864" y="4164925"/>
            <a:ext cx="422672" cy="422672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74349" y="4200168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4027646" y="4229457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Sapma Yönetimi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51403" y="4635579"/>
            <a:ext cx="5624512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Hedeflerden sapmalar için anında müdahale ve düzeltici aksiyonlar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503676" y="5336381"/>
            <a:ext cx="563523" cy="22860"/>
          </a:xfrm>
          <a:prstGeom prst="roundRect">
            <a:avLst>
              <a:gd name="adj" fmla="val 345156"/>
            </a:avLst>
          </a:prstGeom>
          <a:solidFill>
            <a:srgbClr val="C0C1D7"/>
          </a:solidFill>
          <a:ln/>
        </p:spPr>
      </p:sp>
      <p:sp>
        <p:nvSpPr>
          <p:cNvPr id="20" name="Shape 18"/>
          <p:cNvSpPr/>
          <p:nvPr/>
        </p:nvSpPr>
        <p:spPr>
          <a:xfrm>
            <a:off x="7103864" y="5136475"/>
            <a:ext cx="422672" cy="422672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74349" y="5171718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8254484" y="5201007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Sistem Devri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8254484" y="5607129"/>
            <a:ext cx="5624512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Yönetim ve ekip için sürdürülebilir takip sisteminin teslimi ve eğitimler</a:t>
            </a:r>
            <a:endParaRPr lang="en-US" sz="1450" dirty="0"/>
          </a:p>
        </p:txBody>
      </p:sp>
      <p:sp>
        <p:nvSpPr>
          <p:cNvPr id="24" name="Shape 22"/>
          <p:cNvSpPr/>
          <p:nvPr/>
        </p:nvSpPr>
        <p:spPr>
          <a:xfrm>
            <a:off x="751403" y="6915269"/>
            <a:ext cx="13127593" cy="798076"/>
          </a:xfrm>
          <a:prstGeom prst="roundRect">
            <a:avLst>
              <a:gd name="adj" fmla="val 9887"/>
            </a:avLst>
          </a:prstGeom>
          <a:solidFill>
            <a:srgbClr val="C7C9EA"/>
          </a:solidFill>
          <a:ln/>
        </p:spPr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65" y="7198995"/>
            <a:ext cx="234791" cy="187762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1361718" y="7149941"/>
            <a:ext cx="12329517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Danışmanlık bitmeden önce, kurulan sistemin şirkette bir "sistem sahibi"ne devri ve gerekli eğitimleri tamamlıyoruz.</a:t>
            </a:r>
            <a:endParaRPr lang="en-US" sz="1450" dirty="0"/>
          </a:p>
        </p:txBody>
      </p:sp>
      <p:graphicFrame>
        <p:nvGraphicFramePr>
          <p:cNvPr id="27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614984"/>
              </p:ext>
            </p:extLst>
          </p:nvPr>
        </p:nvGraphicFramePr>
        <p:xfrm>
          <a:off x="12136582" y="90368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Acrobat Document" r:id="rId5" imgW="6415686" imgH="4533492" progId="Acrobat.Document.DC">
                  <p:embed/>
                </p:oleObj>
              </mc:Choice>
              <mc:Fallback>
                <p:oleObj name="Acrobat Document" r:id="rId5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36582" y="90368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0915" y="577572"/>
            <a:ext cx="7842171" cy="1017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Sağladığımız Katma Değer: Somut Çıktılar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50915" y="1920002"/>
            <a:ext cx="2478405" cy="537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25%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772120" y="2660452"/>
            <a:ext cx="2235875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Operasyonel Verimlilik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50915" y="3012400"/>
            <a:ext cx="2478405" cy="520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Süreç iyileştirmeleri ile tipik verimlilik artışı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3332678" y="1920002"/>
            <a:ext cx="2478524" cy="537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15%</a:t>
            </a:r>
            <a:endParaRPr lang="en-US" sz="4200" dirty="0"/>
          </a:p>
        </p:txBody>
      </p:sp>
      <p:sp>
        <p:nvSpPr>
          <p:cNvPr id="8" name="Text 5"/>
          <p:cNvSpPr/>
          <p:nvPr/>
        </p:nvSpPr>
        <p:spPr>
          <a:xfrm>
            <a:off x="3554730" y="2660452"/>
            <a:ext cx="2034421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Maliyet Azalması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332678" y="3012400"/>
            <a:ext cx="2478524" cy="781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Gereksiz harcamaların eliminasyonu ile ortalama tasarruf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014561" y="1920002"/>
            <a:ext cx="2478405" cy="537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30%</a:t>
            </a:r>
            <a:endParaRPr lang="en-US" sz="4200" dirty="0"/>
          </a:p>
        </p:txBody>
      </p:sp>
      <p:sp>
        <p:nvSpPr>
          <p:cNvPr id="11" name="Text 8"/>
          <p:cNvSpPr/>
          <p:nvPr/>
        </p:nvSpPr>
        <p:spPr>
          <a:xfrm>
            <a:off x="6236494" y="2660452"/>
            <a:ext cx="2034421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Karar Alma Hızı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014561" y="3012400"/>
            <a:ext cx="2478405" cy="520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Net süreçler ve yetki dağılımı ile hız artışı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3332678" y="4200287"/>
            <a:ext cx="2478524" cy="537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4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20%</a:t>
            </a:r>
            <a:endParaRPr lang="en-US" sz="4200" dirty="0"/>
          </a:p>
        </p:txBody>
      </p:sp>
      <p:sp>
        <p:nvSpPr>
          <p:cNvPr id="14" name="Text 11"/>
          <p:cNvSpPr/>
          <p:nvPr/>
        </p:nvSpPr>
        <p:spPr>
          <a:xfrm>
            <a:off x="3554730" y="4940737"/>
            <a:ext cx="2034421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Kârlılık Artışı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3332678" y="5292685"/>
            <a:ext cx="2478524" cy="520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Verimlilik ve maliyet iyileştirmelerinin toplam etkisi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650915" y="5996464"/>
            <a:ext cx="7842171" cy="520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 rakamlar geçmiş projelerimizden elde edilen ortalama değerlerdir. Her şirketin durumu farklıdır ve sizin için özel hedefler belirleyeceğiz.</a:t>
            </a: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650915" y="6700242"/>
            <a:ext cx="7842171" cy="951786"/>
          </a:xfrm>
          <a:prstGeom prst="roundRect">
            <a:avLst>
              <a:gd name="adj" fmla="val 7182"/>
            </a:avLst>
          </a:prstGeom>
          <a:solidFill>
            <a:srgbClr val="C7C9EA"/>
          </a:solidFill>
          <a:ln/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54" y="6951583"/>
            <a:ext cx="203359" cy="162639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1179552" y="6903482"/>
            <a:ext cx="7150894" cy="520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Değerimizi hissiyatta değil, rakamlarda göstermeyi tercih ediyoruz.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Çalışmalarımızın başarısını net, ölçülebilir sonuçlarla ispatlıyoruz.</a:t>
            </a:r>
            <a:endParaRPr lang="en-US" sz="12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73169" y="408138"/>
            <a:ext cx="35147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tr-TR" sz="1950" dirty="0" smtClean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Dönüşüm Yönetim Danışmanlığı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396835" y="1965250"/>
            <a:ext cx="2640330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Takip Ettiğimiz Performans Göstergeleri (Örnekler)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3214688" y="2914059"/>
            <a:ext cx="122051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30%</a:t>
            </a:r>
            <a:endParaRPr lang="en-US" sz="19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742" y="2283488"/>
            <a:ext cx="1488519" cy="148851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173373" y="3895952"/>
            <a:ext cx="1303258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Siparişten Teslimata Süre</a:t>
            </a:r>
            <a:endParaRPr lang="en-US" sz="950" dirty="0"/>
          </a:p>
        </p:txBody>
      </p:sp>
      <p:sp>
        <p:nvSpPr>
          <p:cNvPr id="12" name="Text 8"/>
          <p:cNvSpPr/>
          <p:nvPr/>
        </p:nvSpPr>
        <p:spPr>
          <a:xfrm>
            <a:off x="396835" y="4110502"/>
            <a:ext cx="6856333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Hedef: %30 azalma</a:t>
            </a:r>
            <a:endParaRPr lang="en-US" sz="750" dirty="0"/>
          </a:p>
        </p:txBody>
      </p:sp>
      <p:sp>
        <p:nvSpPr>
          <p:cNvPr id="13" name="Text 9"/>
          <p:cNvSpPr/>
          <p:nvPr/>
        </p:nvSpPr>
        <p:spPr>
          <a:xfrm>
            <a:off x="10194965" y="2914059"/>
            <a:ext cx="122051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15%</a:t>
            </a:r>
            <a:endParaRPr lang="en-US" sz="195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019" y="2283488"/>
            <a:ext cx="1488519" cy="148851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0185083" y="3895952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Birim Maliyet</a:t>
            </a:r>
            <a:endParaRPr lang="en-US" sz="950" dirty="0"/>
          </a:p>
        </p:txBody>
      </p:sp>
      <p:sp>
        <p:nvSpPr>
          <p:cNvPr id="16" name="Text 11"/>
          <p:cNvSpPr/>
          <p:nvPr/>
        </p:nvSpPr>
        <p:spPr>
          <a:xfrm>
            <a:off x="7377113" y="4110502"/>
            <a:ext cx="6856452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Hedef: %15 düşüş</a:t>
            </a:r>
            <a:endParaRPr lang="en-US" sz="750" dirty="0"/>
          </a:p>
        </p:txBody>
      </p:sp>
      <p:sp>
        <p:nvSpPr>
          <p:cNvPr id="17" name="Text 12"/>
          <p:cNvSpPr/>
          <p:nvPr/>
        </p:nvSpPr>
        <p:spPr>
          <a:xfrm>
            <a:off x="3214688" y="5122787"/>
            <a:ext cx="122051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25%</a:t>
            </a:r>
            <a:endParaRPr lang="en-US" sz="195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742" y="4492217"/>
            <a:ext cx="1488519" cy="1488519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204805" y="6104680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Satış Kapanma Oranı</a:t>
            </a:r>
            <a:endParaRPr lang="en-US" sz="950" dirty="0"/>
          </a:p>
        </p:txBody>
      </p:sp>
      <p:sp>
        <p:nvSpPr>
          <p:cNvPr id="20" name="Text 14"/>
          <p:cNvSpPr/>
          <p:nvPr/>
        </p:nvSpPr>
        <p:spPr>
          <a:xfrm>
            <a:off x="396835" y="6319231"/>
            <a:ext cx="6856333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Hedef: %25 artış</a:t>
            </a:r>
            <a:endParaRPr lang="en-US" sz="750" dirty="0"/>
          </a:p>
        </p:txBody>
      </p:sp>
      <p:sp>
        <p:nvSpPr>
          <p:cNvPr id="21" name="Text 15"/>
          <p:cNvSpPr/>
          <p:nvPr/>
        </p:nvSpPr>
        <p:spPr>
          <a:xfrm>
            <a:off x="10194965" y="5122787"/>
            <a:ext cx="122051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40%</a:t>
            </a:r>
            <a:endParaRPr lang="en-US" sz="1950" dirty="0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1019" y="4492217"/>
            <a:ext cx="1488519" cy="1488519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0185083" y="6104680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Müşteri Şikayetleri</a:t>
            </a:r>
            <a:endParaRPr lang="en-US" sz="950" dirty="0"/>
          </a:p>
        </p:txBody>
      </p:sp>
      <p:sp>
        <p:nvSpPr>
          <p:cNvPr id="24" name="Text 17"/>
          <p:cNvSpPr/>
          <p:nvPr/>
        </p:nvSpPr>
        <p:spPr>
          <a:xfrm>
            <a:off x="7377113" y="6319231"/>
            <a:ext cx="6856452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Hedef: %40 azalma</a:t>
            </a:r>
            <a:endParaRPr lang="en-US" sz="750" dirty="0"/>
          </a:p>
        </p:txBody>
      </p:sp>
      <p:sp>
        <p:nvSpPr>
          <p:cNvPr id="25" name="Text 18"/>
          <p:cNvSpPr/>
          <p:nvPr/>
        </p:nvSpPr>
        <p:spPr>
          <a:xfrm>
            <a:off x="396835" y="6807595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Sapmalar olduğunda panik yapmıyoruz, hızlı aksiyon planları devreye sokuyoruz. Yönetim ve ekipleriniz için sürdürülebilir bir takip sistemi kuruyoruz. Böylece biz ayrıldıktan sonra da dönüşüm devam ediyor.</a:t>
            </a:r>
            <a:endParaRPr lang="en-US" sz="1050" dirty="0"/>
          </a:p>
        </p:txBody>
      </p:sp>
      <p:graphicFrame>
        <p:nvGraphicFramePr>
          <p:cNvPr id="26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886358"/>
              </p:ext>
            </p:extLst>
          </p:nvPr>
        </p:nvGraphicFramePr>
        <p:xfrm>
          <a:off x="12360275" y="2192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8" imgW="6415686" imgH="4533492" progId="Acrobat.Document.DC">
                  <p:embed/>
                </p:oleObj>
              </mc:Choice>
              <mc:Fallback>
                <p:oleObj name="Acrobat Document" r:id="rId8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0275" y="2192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97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73" y="353292"/>
            <a:ext cx="4987636" cy="74814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İşletmenizin potansiyelini ortaya çıkaran stratejik danışmanlık çözümleri</a:t>
            </a:r>
            <a:endParaRPr lang="en-US" sz="1750" dirty="0"/>
          </a:p>
        </p:txBody>
      </p:sp>
      <p:sp>
        <p:nvSpPr>
          <p:cNvPr id="5" name="Text 0"/>
          <p:cNvSpPr/>
          <p:nvPr/>
        </p:nvSpPr>
        <p:spPr>
          <a:xfrm>
            <a:off x="5590309" y="2635499"/>
            <a:ext cx="8541327" cy="1063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3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Danışmanlık</a:t>
            </a:r>
            <a:r>
              <a:rPr lang="en-US" sz="3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Sonunda</a:t>
            </a:r>
            <a:r>
              <a:rPr lang="en-US" sz="3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Şirkette</a:t>
            </a:r>
            <a:r>
              <a:rPr lang="en-US" sz="3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Ne </a:t>
            </a:r>
            <a:r>
              <a:rPr lang="en-US" sz="3200" b="1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Kalıyor</a:t>
            </a:r>
            <a:r>
              <a:rPr lang="en-US" sz="3200" b="1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?</a:t>
            </a:r>
            <a:endParaRPr lang="en-US" sz="3200" b="1" dirty="0"/>
          </a:p>
        </p:txBody>
      </p:sp>
      <p:graphicFrame>
        <p:nvGraphicFramePr>
          <p:cNvPr id="6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22892"/>
              </p:ext>
            </p:extLst>
          </p:nvPr>
        </p:nvGraphicFramePr>
        <p:xfrm>
          <a:off x="12360275" y="0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5" imgW="6415686" imgH="4533492" progId="Acrobat.Document.DC">
                  <p:embed/>
                </p:oleObj>
              </mc:Choice>
              <mc:Fallback>
                <p:oleObj name="Acrobat Document" r:id="rId5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0275" y="0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4411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8467"/>
            <a:ext cx="122522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Sürdürülebilir Sistem: Biz Yokken de İşleyen Düzen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93790" y="208538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Bizim için asıl başarı, danışmanlık bittiğinde de şirketinizin aynı düzen içinde yürümesidir. Bu nedenle sadece performansı artırmakla kalmıyor, firmada güçlü bir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yönetişim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yapısı ve sürdürülebilir bir sistem kurmaya odaklanıyoruz.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943701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99768" y="3149679"/>
            <a:ext cx="33778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Kişilere Değil, Sürece Dayalı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357890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 kişilere bağlı değil, tanımlı süreç ve kurallara dayanır. Bu sayede personel değişikliklerinde bile düzen bozulmaz.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943701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20357" y="3149679"/>
            <a:ext cx="33164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Net Görev ve Sorumluluklar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0357" y="357890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Tüm görev ve sorumluluklar yazılı ve nettir. Herkes neyi, nasıl, ne zaman yapacağını bilir.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4618315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99768" y="4824293"/>
            <a:ext cx="36133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Standart Karar Mekanizmaları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9768" y="525351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Karar alma ve toplantı düzeni standarttır, kişiye göre değişmez. Tutarlı ve öngörülebilir yönetim sağlanır.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4618315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20357" y="48242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Özerk Takip Sistemi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20357" y="525351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Raporlama ve performans takibi, danışman olmadan da devam eder. Sistem kendini izler ve düzeltir.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6317813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C7C9EA"/>
          </a:solidFill>
          <a:ln/>
        </p:spPr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6620708"/>
            <a:ext cx="248007" cy="198358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438513" y="6565702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Hedefimiz: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Biz ayrıldığımızda da tıkır tıkır işleyen bir mekanizma bırakmak. Yönetim değişse bile işleyiş bozulmaz.</a:t>
            </a:r>
            <a:endParaRPr lang="en-US" sz="1550" dirty="0"/>
          </a:p>
        </p:txBody>
      </p:sp>
      <p:graphicFrame>
        <p:nvGraphicFramePr>
          <p:cNvPr id="19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31088"/>
              </p:ext>
            </p:extLst>
          </p:nvPr>
        </p:nvGraphicFramePr>
        <p:xfrm>
          <a:off x="12334009" y="58420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5" imgW="6415686" imgH="4533492" progId="Acrobat.Document.DC">
                  <p:embed/>
                </p:oleObj>
              </mc:Choice>
              <mc:Fallback>
                <p:oleObj name="Acrobat Document" r:id="rId5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4009" y="58420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2518" y="750451"/>
            <a:ext cx="8804434" cy="53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3200" b="1" dirty="0" err="1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Strateji</a:t>
            </a:r>
            <a:r>
              <a:rPr lang="en-US" sz="3200" b="1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 </a:t>
            </a:r>
            <a:r>
              <a:rPr lang="en-US" sz="3200" b="1" dirty="0" err="1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ve</a:t>
            </a:r>
            <a:r>
              <a:rPr lang="en-US" sz="3200" b="1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 </a:t>
            </a:r>
            <a:r>
              <a:rPr lang="en-US" sz="3200" b="1" dirty="0" err="1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Başarıya</a:t>
            </a:r>
            <a:r>
              <a:rPr lang="en-US" sz="3200" b="1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 </a:t>
            </a:r>
            <a:r>
              <a:rPr lang="en-US" sz="3200" b="1" dirty="0" err="1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Giden</a:t>
            </a:r>
            <a:r>
              <a:rPr lang="en-US" sz="3200" b="1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 </a:t>
            </a:r>
            <a:r>
              <a:rPr lang="en-US" sz="3200" b="1" dirty="0" err="1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Yol</a:t>
            </a:r>
            <a:endParaRPr lang="en-US" sz="32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2518" y="1632704"/>
            <a:ext cx="516493" cy="5164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92518" y="2364343"/>
            <a:ext cx="2152055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Yönetişim Modeli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1092518" y="2736652"/>
            <a:ext cx="6115050" cy="550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Tanımlı yönetişim yapısı, yetki-sorumluluk matrisi ve net karar alma mekanizmaları</a:t>
            </a:r>
            <a:endParaRPr lang="en-US" sz="13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22713" y="1632704"/>
            <a:ext cx="516493" cy="51649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22713" y="2364343"/>
            <a:ext cx="2152055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Toplantı Sistemi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7422713" y="2736652"/>
            <a:ext cx="6115169" cy="550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Standartlaştırılmış toplantı takvimi, gündem şablonları ve karar kayıt formatları</a:t>
            </a:r>
            <a:endParaRPr lang="en-US" sz="13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2518" y="3631763"/>
            <a:ext cx="516493" cy="51649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2518" y="4363403"/>
            <a:ext cx="2514838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Süreç Dokümantasyonu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1092518" y="4735711"/>
            <a:ext cx="6115050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Yazılı iş süreçleri, akış şemaları ve kritik kontrol noktaları</a:t>
            </a:r>
            <a:endParaRPr lang="en-US" sz="13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22713" y="3631763"/>
            <a:ext cx="516493" cy="51649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22713" y="4363403"/>
            <a:ext cx="2152055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KPI ve Raporlama</a:t>
            </a:r>
            <a:endParaRPr lang="en-US" sz="1650" dirty="0"/>
          </a:p>
        </p:txBody>
      </p:sp>
      <p:sp>
        <p:nvSpPr>
          <p:cNvPr id="14" name="Text 8"/>
          <p:cNvSpPr/>
          <p:nvPr/>
        </p:nvSpPr>
        <p:spPr>
          <a:xfrm>
            <a:off x="7422713" y="4735711"/>
            <a:ext cx="6115169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Net performans göstergeleri, takip formatları ve standart raporlama seti</a:t>
            </a:r>
            <a:endParaRPr lang="en-US" sz="13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92518" y="5355431"/>
            <a:ext cx="516493" cy="51649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092518" y="6087070"/>
            <a:ext cx="2152055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Sistem Kılavuzu</a:t>
            </a:r>
            <a:endParaRPr lang="en-US" sz="1650" dirty="0"/>
          </a:p>
        </p:txBody>
      </p:sp>
      <p:sp>
        <p:nvSpPr>
          <p:cNvPr id="17" name="Text 10"/>
          <p:cNvSpPr/>
          <p:nvPr/>
        </p:nvSpPr>
        <p:spPr>
          <a:xfrm>
            <a:off x="1092518" y="6459379"/>
            <a:ext cx="6115050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Kurulan yapının kısa bir el kitabı - şirketinizin işleyiş rehberi</a:t>
            </a:r>
            <a:endParaRPr lang="en-US" sz="13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422713" y="5355431"/>
            <a:ext cx="516493" cy="51649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422713" y="6087070"/>
            <a:ext cx="2152055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Eğitilmiş Ekipler</a:t>
            </a:r>
            <a:endParaRPr lang="en-US" sz="1650" dirty="0"/>
          </a:p>
        </p:txBody>
      </p:sp>
      <p:sp>
        <p:nvSpPr>
          <p:cNvPr id="20" name="Text 12"/>
          <p:cNvSpPr/>
          <p:nvPr/>
        </p:nvSpPr>
        <p:spPr>
          <a:xfrm>
            <a:off x="7422713" y="6459379"/>
            <a:ext cx="6115169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Yeni sistemi kullanabilen, sahiplenen ve geliştirebilen yönetici ve ekipler</a:t>
            </a:r>
            <a:endParaRPr lang="en-US" sz="1350" dirty="0"/>
          </a:p>
        </p:txBody>
      </p:sp>
      <p:sp>
        <p:nvSpPr>
          <p:cNvPr id="21" name="Text 13"/>
          <p:cNvSpPr/>
          <p:nvPr/>
        </p:nvSpPr>
        <p:spPr>
          <a:xfrm>
            <a:off x="1092518" y="6928366"/>
            <a:ext cx="12445365" cy="550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 yapı, sizin iç danışmanınız gibi çalışmaya devam eder. Karar alma biçimlerinizi, toplantı düzeninizi, raporlama sistemlerinizi birlikte tasarlıyor ve ekiplerinizi bu yeni düzene göre eğitiyoruz.</a:t>
            </a:r>
            <a:endParaRPr lang="en-US" sz="1350" dirty="0"/>
          </a:p>
        </p:txBody>
      </p:sp>
      <p:graphicFrame>
        <p:nvGraphicFramePr>
          <p:cNvPr id="22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447567"/>
              </p:ext>
            </p:extLst>
          </p:nvPr>
        </p:nvGraphicFramePr>
        <p:xfrm>
          <a:off x="12365182" y="52546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Acrobat Document" r:id="rId13" imgW="6415686" imgH="4533492" progId="Acrobat.Document.DC">
                  <p:embed/>
                </p:oleObj>
              </mc:Choice>
              <mc:Fallback>
                <p:oleObj name="Acrobat Document" r:id="rId13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5182" y="52546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84459" y="451247"/>
            <a:ext cx="990362" cy="308372"/>
          </a:xfrm>
          <a:prstGeom prst="roundRect">
            <a:avLst>
              <a:gd name="adj" fmla="val 17879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1482804" y="500420"/>
            <a:ext cx="793671" cy="210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KOBİ PAKETI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1384459" y="825222"/>
            <a:ext cx="5911453" cy="512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KOBİ'ler İçin: Sistem Kılavuzu</a:t>
            </a:r>
            <a:endParaRPr lang="en-US" sz="3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459" y="1768554"/>
            <a:ext cx="5117425" cy="511742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09792" y="1731645"/>
            <a:ext cx="6343531" cy="787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KOBİ'lerde en büyük sorunlardan biri, işlerin birkaç kişinin omzuna binmesi ve onların olmadığı gün düzenin bozulmasıdır. Bizim amacımız, kişilere değil sisteme dayalı bir düzen kurmaktır.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6909792" y="2682954"/>
            <a:ext cx="3077647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Sistem Kılavuzunda Neler Var?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909792" y="3103364"/>
            <a:ext cx="6343531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Basit organizasyon şeması ve net görev tanımları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909792" y="3423166"/>
            <a:ext cx="6343531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Haftalık ve aylık toplantı düzeni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909792" y="3742968"/>
            <a:ext cx="6343531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Temel iş süreçlerinin yalın akışları</a:t>
            </a: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6909792" y="4062770"/>
            <a:ext cx="6343531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Takip </a:t>
            </a:r>
            <a:r>
              <a:rPr lang="en-US" sz="12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edilecek</a:t>
            </a: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5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temel</a:t>
            </a:r>
            <a:r>
              <a:rPr lang="en-US" sz="125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KPI seti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6909792" y="4382572"/>
            <a:ext cx="6343531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Pratik karar alma kuralları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6909792" y="4702373"/>
            <a:ext cx="6343531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tr-TR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</a:t>
            </a:r>
            <a:r>
              <a:rPr lang="en-US" sz="125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aporlama</a:t>
            </a:r>
            <a:r>
              <a:rPr lang="en-US" sz="125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şablonları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1384459" y="7255073"/>
            <a:ext cx="11861363" cy="524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Biz ayrıldığımızda elinizde "Şirket böyle çalışır" diyeceğiniz, ekibe gösterebileceğiniz, gerektiğinde güncelleyebileceğiniz pratik bir kullanım kılavuzu oluyor. Patron olmasanız bile sistem kendi kendine yürüyebiliyor.</a:t>
            </a:r>
            <a:endParaRPr lang="en-US" sz="1250" dirty="0"/>
          </a:p>
        </p:txBody>
      </p:sp>
      <p:graphicFrame>
        <p:nvGraphicFramePr>
          <p:cNvPr id="15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081974"/>
              </p:ext>
            </p:extLst>
          </p:nvPr>
        </p:nvGraphicFramePr>
        <p:xfrm>
          <a:off x="12340359" y="0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Acrobat Document" r:id="rId5" imgW="6415686" imgH="4533492" progId="Acrobat.Document.DC">
                  <p:embed/>
                </p:oleObj>
              </mc:Choice>
              <mc:Fallback>
                <p:oleObj name="Acrobat Document" r:id="rId5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0359" y="0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9087"/>
            <a:ext cx="72555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Neden Bizi Tercih Etmelisiniz?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583656"/>
            <a:ext cx="4215289" cy="2099191"/>
          </a:xfrm>
          <a:prstGeom prst="roundRect">
            <a:avLst>
              <a:gd name="adj" fmla="val 5227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560796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228600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4950BC"/>
          </a:solidFill>
          <a:ln/>
        </p:spPr>
      </p:sp>
      <p:sp>
        <p:nvSpPr>
          <p:cNvPr id="6" name="Text 4"/>
          <p:cNvSpPr/>
          <p:nvPr/>
        </p:nvSpPr>
        <p:spPr>
          <a:xfrm>
            <a:off x="2782372" y="243482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3079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Uygulamaya Odaklı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509010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Teoride değil sahada olan, ekibinizle omuz omuza çalışan danışmanlık yaklaşımı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583656"/>
            <a:ext cx="4215408" cy="2099191"/>
          </a:xfrm>
          <a:prstGeom prst="roundRect">
            <a:avLst>
              <a:gd name="adj" fmla="val 5227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5207437" y="2560796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11" name="Shape 9"/>
          <p:cNvSpPr/>
          <p:nvPr/>
        </p:nvSpPr>
        <p:spPr>
          <a:xfrm>
            <a:off x="7017425" y="228600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4950BC"/>
          </a:solidFill>
          <a:ln/>
        </p:spPr>
      </p:sp>
      <p:sp>
        <p:nvSpPr>
          <p:cNvPr id="12" name="Text 10"/>
          <p:cNvSpPr/>
          <p:nvPr/>
        </p:nvSpPr>
        <p:spPr>
          <a:xfrm>
            <a:off x="7196018" y="243482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3079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Esneklik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3509010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Sektörünüze ve ölçeğinize uyarlanabilir, pragmatik çözümler sunuyoruz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583656"/>
            <a:ext cx="4215289" cy="2099191"/>
          </a:xfrm>
          <a:prstGeom prst="roundRect">
            <a:avLst>
              <a:gd name="adj" fmla="val 5227"/>
            </a:avLst>
          </a:prstGeom>
          <a:solidFill>
            <a:srgbClr val="FFFFFF"/>
          </a:solidFill>
          <a:ln/>
        </p:spPr>
      </p:sp>
      <p:sp>
        <p:nvSpPr>
          <p:cNvPr id="16" name="Shape 14"/>
          <p:cNvSpPr/>
          <p:nvPr/>
        </p:nvSpPr>
        <p:spPr>
          <a:xfrm>
            <a:off x="9621203" y="2560796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17" name="Shape 15"/>
          <p:cNvSpPr/>
          <p:nvPr/>
        </p:nvSpPr>
        <p:spPr>
          <a:xfrm>
            <a:off x="11431191" y="228600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4950BC"/>
          </a:solidFill>
          <a:ln/>
        </p:spPr>
      </p:sp>
      <p:sp>
        <p:nvSpPr>
          <p:cNvPr id="18" name="Text 16"/>
          <p:cNvSpPr/>
          <p:nvPr/>
        </p:nvSpPr>
        <p:spPr>
          <a:xfrm>
            <a:off x="11609784" y="243482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3079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Sadelik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3509010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Yalın, anlaşılır ve sürdürülebilir sistemler kuruyoruz - gereksiz karmaşıklıktan kaçınıyoruz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790" y="5178862"/>
            <a:ext cx="6422112" cy="1781651"/>
          </a:xfrm>
          <a:prstGeom prst="roundRect">
            <a:avLst>
              <a:gd name="adj" fmla="val 6159"/>
            </a:avLst>
          </a:pr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793790" y="5156002"/>
            <a:ext cx="6422112" cy="91440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7130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4950BC"/>
          </a:solidFill>
          <a:ln/>
        </p:spPr>
      </p:sp>
      <p:sp>
        <p:nvSpPr>
          <p:cNvPr id="24" name="Text 22"/>
          <p:cNvSpPr/>
          <p:nvPr/>
        </p:nvSpPr>
        <p:spPr>
          <a:xfrm>
            <a:off x="3885724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1015008" y="56749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Sonuç Odaklı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1015008" y="6104215"/>
            <a:ext cx="597967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Proje bittiğinde bile çalışmaya devam eden, kurumsallaşmış bir yönetişim ve sistem bırakıyoruz</a:t>
            </a:r>
            <a:endParaRPr lang="en-US" sz="1550" dirty="0"/>
          </a:p>
        </p:txBody>
      </p:sp>
      <p:sp>
        <p:nvSpPr>
          <p:cNvPr id="27" name="Shape 25"/>
          <p:cNvSpPr/>
          <p:nvPr/>
        </p:nvSpPr>
        <p:spPr>
          <a:xfrm>
            <a:off x="7414260" y="5178862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FFFFFF"/>
          </a:solidFill>
          <a:ln/>
        </p:spPr>
      </p:sp>
      <p:sp>
        <p:nvSpPr>
          <p:cNvPr id="28" name="Shape 26"/>
          <p:cNvSpPr/>
          <p:nvPr/>
        </p:nvSpPr>
        <p:spPr>
          <a:xfrm>
            <a:off x="7414260" y="515600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29" name="Shape 27"/>
          <p:cNvSpPr/>
          <p:nvPr/>
        </p:nvSpPr>
        <p:spPr>
          <a:xfrm>
            <a:off x="10327719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4950BC"/>
          </a:solidFill>
          <a:ln/>
        </p:spPr>
      </p:sp>
      <p:sp>
        <p:nvSpPr>
          <p:cNvPr id="30" name="Text 28"/>
          <p:cNvSpPr/>
          <p:nvPr/>
        </p:nvSpPr>
        <p:spPr>
          <a:xfrm>
            <a:off x="10506313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</a:t>
            </a:r>
            <a:endParaRPr lang="en-US" sz="1850" dirty="0"/>
          </a:p>
        </p:txBody>
      </p:sp>
      <p:sp>
        <p:nvSpPr>
          <p:cNvPr id="31" name="Text 29"/>
          <p:cNvSpPr/>
          <p:nvPr/>
        </p:nvSpPr>
        <p:spPr>
          <a:xfrm>
            <a:off x="7635478" y="56749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Kalıcılık</a:t>
            </a:r>
            <a:endParaRPr lang="en-US" sz="1950" dirty="0"/>
          </a:p>
        </p:txBody>
      </p:sp>
      <p:sp>
        <p:nvSpPr>
          <p:cNvPr id="32" name="Text 30"/>
          <p:cNvSpPr/>
          <p:nvPr/>
        </p:nvSpPr>
        <p:spPr>
          <a:xfrm>
            <a:off x="7635478" y="6104215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Sonuç alana kadar çekilmeyen iş modeli - başarınız bizim başarımızdır</a:t>
            </a:r>
            <a:endParaRPr lang="en-US" sz="1550" dirty="0"/>
          </a:p>
        </p:txBody>
      </p:sp>
      <p:graphicFrame>
        <p:nvGraphicFramePr>
          <p:cNvPr id="3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961831"/>
              </p:ext>
            </p:extLst>
          </p:nvPr>
        </p:nvGraphicFramePr>
        <p:xfrm>
          <a:off x="12307451" y="0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Acrobat Document" r:id="rId4" imgW="6415686" imgH="4533492" progId="Acrobat.Document.DC">
                  <p:embed/>
                </p:oleObj>
              </mc:Choice>
              <mc:Fallback>
                <p:oleObj name="Acrobat Document" r:id="rId4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7451" y="0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50357"/>
            <a:ext cx="1901785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4950BC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20472" y="1017508"/>
            <a:ext cx="164842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ÇALIŞMA MODELLERI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418034"/>
            <a:ext cx="649926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Esnek İş Birliği Seçenekleri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93790" y="2335768"/>
            <a:ext cx="6422231" cy="1943338"/>
          </a:xfrm>
          <a:prstGeom prst="roundRect">
            <a:avLst>
              <a:gd name="adj" fmla="val 4289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15008" y="25569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Proje Bazlı Çalışma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15008" y="2986207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Süre: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3-6 ay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15008" y="3422809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Belirli bir sorun alanı veya dönüşüm hedefi için yoğunlaşılmış çalışma. Başlangıç ve bitiş tarihleri net olan projeler için idealdir.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2335768"/>
            <a:ext cx="6422231" cy="1943338"/>
          </a:xfrm>
          <a:prstGeom prst="roundRect">
            <a:avLst>
              <a:gd name="adj" fmla="val 4289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635597" y="25569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Dönüşüm Programı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635597" y="2986207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Süre: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6-12 ay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635597" y="3422809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Kapsamlı organizasyonel dönüşüm için uzun soluklu program. Kültür değişimi ve kalıcı sistemler için en uygun modeldir.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477464"/>
            <a:ext cx="6422231" cy="2260878"/>
          </a:xfrm>
          <a:prstGeom prst="roundRect">
            <a:avLst>
              <a:gd name="adj" fmla="val 3687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15008" y="4698683"/>
            <a:ext cx="29651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Yönetici ve Ekip Koçluğu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15008" y="5127903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Süre: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Esnek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015008" y="5564505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Yöneticilerin ve kilit ekiplerin gelişimi için özel koçluk ve mentorluk hizmeti. Bireysel ve ekip performansını artırır.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4477464"/>
            <a:ext cx="6422231" cy="2260878"/>
          </a:xfrm>
          <a:prstGeom prst="roundRect">
            <a:avLst>
              <a:gd name="adj" fmla="val 3687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635597" y="46986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Sürekli Danışmanlık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635597" y="5127903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Süre: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Devam eden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635597" y="5564505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Haftalık veya aylık düzenli danışmanlık desteği. Kurulu sistemlerin sürdürülmesi ve sürekli iyileştirme için tasarlanmıştır.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93790" y="696158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İhtiyaçlarınıza en uygun modeli birlikte belirliyor ve esnek çalışma seçenekleri sunuyoruz.</a:t>
            </a:r>
            <a:endParaRPr lang="en-US" sz="1550" dirty="0"/>
          </a:p>
        </p:txBody>
      </p:sp>
      <p:graphicFrame>
        <p:nvGraphicFramePr>
          <p:cNvPr id="22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311476"/>
              </p:ext>
            </p:extLst>
          </p:nvPr>
        </p:nvGraphicFramePr>
        <p:xfrm>
          <a:off x="12360275" y="36830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Acrobat Document" r:id="rId4" imgW="6415686" imgH="4533492" progId="Acrobat.Document.DC">
                  <p:embed/>
                </p:oleObj>
              </mc:Choice>
              <mc:Fallback>
                <p:oleObj name="Acrobat Document" r:id="rId4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0275" y="36830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4021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900357" y="411956"/>
            <a:ext cx="1101090" cy="281583"/>
          </a:xfrm>
          <a:prstGeom prst="roundRect">
            <a:avLst>
              <a:gd name="adj" fmla="val 17877"/>
            </a:avLst>
          </a:prstGeom>
          <a:solidFill>
            <a:srgbClr val="DADBF1"/>
          </a:solidFill>
          <a:ln/>
        </p:spPr>
      </p:sp>
      <p:sp>
        <p:nvSpPr>
          <p:cNvPr id="3" name="Text 1"/>
          <p:cNvSpPr/>
          <p:nvPr/>
        </p:nvSpPr>
        <p:spPr>
          <a:xfrm>
            <a:off x="1990130" y="456843"/>
            <a:ext cx="921544" cy="191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SORUN ANALIZI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1900357" y="753428"/>
            <a:ext cx="6674406" cy="468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Neden Klasik Danışmanlık Yetmiyor?</a:t>
            </a:r>
            <a:endParaRPr lang="en-US" sz="2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357" y="1614726"/>
            <a:ext cx="5232083" cy="52320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5581" y="1581031"/>
            <a:ext cx="5232083" cy="479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Şirketler sıklıkla kapsamlı danışmanlık raporları ve etkileyici sunumlar alıyor, ancak sahada sonuçlar değişmiyor. Peki neden?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7505581" y="2194917"/>
            <a:ext cx="5232083" cy="239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Detaylı planlar hazırlanıyor ama uygulama zayıf kalıyor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5581" y="2486858"/>
            <a:ext cx="5232083" cy="479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Yönetim kararlı olsa da ekipler eski alışkanlıklarına bağlı kalmaya devam ediyor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7505581" y="3018353"/>
            <a:ext cx="5232083" cy="479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Takip mekanizması yetersiz kaldığı için 3 ay sonra eski düzene geri dönüş yaşanıyor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7505581" y="3549848"/>
            <a:ext cx="5232083" cy="239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Teorik çerçeveler günlük operasyona dönüştürülemiyor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1900357" y="7183755"/>
            <a:ext cx="10829687" cy="636389"/>
          </a:xfrm>
          <a:prstGeom prst="roundRect">
            <a:avLst>
              <a:gd name="adj" fmla="val 9888"/>
            </a:avLst>
          </a:prstGeom>
          <a:solidFill>
            <a:srgbClr val="C7C9EA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137" y="7407473"/>
            <a:ext cx="187166" cy="14978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2387084" y="7370921"/>
            <a:ext cx="10193179" cy="239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Asıl Sorun:</a:t>
            </a: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Plan eksikliği değil, uygulama ve takip eksikliği. İşte tam bu noktada devreye giriyoruz.</a:t>
            </a:r>
            <a:endParaRPr lang="en-US" sz="1150" dirty="0"/>
          </a:p>
        </p:txBody>
      </p:sp>
      <p:graphicFrame>
        <p:nvGraphicFramePr>
          <p:cNvPr id="14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931843"/>
              </p:ext>
            </p:extLst>
          </p:nvPr>
        </p:nvGraphicFramePr>
        <p:xfrm>
          <a:off x="12261273" y="6588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6" imgW="6415686" imgH="4533492" progId="Acrobat.Document.DC">
                  <p:embed/>
                </p:oleObj>
              </mc:Choice>
              <mc:Fallback>
                <p:oleObj name="Acrobat Document" r:id="rId6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61273" y="6588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27867" y="479346"/>
            <a:ext cx="10552152" cy="543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İlk Adım Önerimiz: 1-2 Haftalık Dönüşüm Taraması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7399787" y="1492254"/>
            <a:ext cx="6075045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Büyük bir taahhütte bulunmadan önce, şirketinizin potansiyelini keşfetmenizi öneriyoruz. Dönüşüm Taraması ile: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399787" y="2222702"/>
            <a:ext cx="2174438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Ne Elde Edersiniz?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399787" y="2668353"/>
            <a:ext cx="6075045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Hızlı ve kapsamlı durum teşhisi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399787" y="3007443"/>
            <a:ext cx="6075045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Kritik geliştirme alanlarının önceliklendirilmiş listesi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399787" y="3346533"/>
            <a:ext cx="6075045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Kısa vadede alınabilecek "hızlı kazanımlar" önerileri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399787" y="3685623"/>
            <a:ext cx="6075045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Detaylı yol haritası taslağı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7399787" y="4024713"/>
            <a:ext cx="6075045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Potansiyel iyileştirme etkilerinin tahminleri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7399787" y="4459411"/>
            <a:ext cx="6075045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 tarama, hem birbirimizi tanımamız hem de çalışmanın değerini görmeniz için ideal bir başlangıç noktasıdır.</a:t>
            </a:r>
            <a:endParaRPr lang="en-US" sz="1350" dirty="0"/>
          </a:p>
        </p:txBody>
      </p:sp>
      <p:graphicFrame>
        <p:nvGraphicFramePr>
          <p:cNvPr id="12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431805"/>
              </p:ext>
            </p:extLst>
          </p:nvPr>
        </p:nvGraphicFramePr>
        <p:xfrm>
          <a:off x="12271664" y="0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Acrobat Document" r:id="rId4" imgW="6415686" imgH="4533492" progId="Acrobat.Document.DC">
                  <p:embed/>
                </p:oleObj>
              </mc:Choice>
              <mc:Fallback>
                <p:oleObj name="Acrobat Document" r:id="rId4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71664" y="0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9296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9503"/>
            <a:ext cx="67610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Birlikte Ne Dönüştürebiliriz?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0641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Şimdi sıra sizde. Şirketinizin potansiyelini birlikte keşfedelim ve kalıcı değişim yaratmanın ilk adımını atalım.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347198"/>
            <a:ext cx="4215289" cy="1476256"/>
          </a:xfrm>
          <a:prstGeom prst="roundRect">
            <a:avLst>
              <a:gd name="adj" fmla="val 5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99768" y="255317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İletişime Geçin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2982397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Ücretsiz ön görüşme için bizimle iletişime geçin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2347198"/>
            <a:ext cx="4215408" cy="1476256"/>
          </a:xfrm>
          <a:prstGeom prst="roundRect">
            <a:avLst>
              <a:gd name="adj" fmla="val 5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13415" y="255317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Hızlı Değerlendirme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13415" y="2982397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1-2 haftalık Dönüşüm Taraması ile potansiyeli görün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21203" y="2347198"/>
            <a:ext cx="4215289" cy="1476256"/>
          </a:xfrm>
          <a:prstGeom prst="roundRect">
            <a:avLst>
              <a:gd name="adj" fmla="val 5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27181" y="255317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Dönüşüme Başlayın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27181" y="2982397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Uygun paketi seçin ve sonuç almaya başlayın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145845"/>
            <a:ext cx="13042821" cy="32385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4475798"/>
            <a:ext cx="460271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Dönüşüm Yönetim Danışmanlığı</a:t>
            </a:r>
            <a:endParaRPr lang="en-US" sz="2300" dirty="0"/>
          </a:p>
        </p:txBody>
      </p:sp>
      <p:sp>
        <p:nvSpPr>
          <p:cNvPr id="15" name="Text 13"/>
          <p:cNvSpPr/>
          <p:nvPr/>
        </p:nvSpPr>
        <p:spPr>
          <a:xfrm>
            <a:off x="793790" y="514552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Telefon: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tr-TR" sz="155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0 533 962 03 20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568630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E-posta: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tr-TR" sz="155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info@yonetimdonusum.com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93790" y="622708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tr-TR" sz="155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www.yonetimdonusum.com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93790" y="6867018"/>
            <a:ext cx="13042821" cy="32385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793790" y="712255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Sorularınızı ve önceliklerinizi dinlemek isteriz. Plan değil, sonuç teslim etmeye hazırız.</a:t>
            </a:r>
            <a:endParaRPr lang="en-US" sz="1550" dirty="0"/>
          </a:p>
        </p:txBody>
      </p:sp>
      <p:graphicFrame>
        <p:nvGraphicFramePr>
          <p:cNvPr id="20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280003"/>
              </p:ext>
            </p:extLst>
          </p:nvPr>
        </p:nvGraphicFramePr>
        <p:xfrm>
          <a:off x="12323384" y="95289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Acrobat Document" r:id="rId4" imgW="6415686" imgH="4533492" progId="Acrobat.Document.DC">
                  <p:embed/>
                </p:oleObj>
              </mc:Choice>
              <mc:Fallback>
                <p:oleObj name="Acrobat Document" r:id="rId4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23384" y="95289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99141"/>
            <a:ext cx="1479233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4950BC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0472" y="1813917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8478" y="1766292"/>
            <a:ext cx="98786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HAKKIMIZDA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166818"/>
            <a:ext cx="97800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Dönüşüm Yönetim Danışmanlığı'nın Rolü</a:t>
            </a:r>
            <a:endParaRPr lang="en-US" sz="3900" dirty="0"/>
          </a:p>
        </p:txBody>
      </p:sp>
      <p:sp>
        <p:nvSpPr>
          <p:cNvPr id="6" name="Shape 3"/>
          <p:cNvSpPr/>
          <p:nvPr/>
        </p:nvSpPr>
        <p:spPr>
          <a:xfrm>
            <a:off x="793790" y="3084552"/>
            <a:ext cx="4215289" cy="2587466"/>
          </a:xfrm>
          <a:prstGeom prst="roundRect">
            <a:avLst>
              <a:gd name="adj" fmla="val 322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999768" y="329053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950BC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63479" y="3454122"/>
            <a:ext cx="267891" cy="26789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9768" y="4084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Uzmanlık Alanımız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99768" y="4513421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Yönetim ve organizasyon alanında derinlemesine uzmanlık ve saha deneyimi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5207437" y="3084552"/>
            <a:ext cx="4215408" cy="2587466"/>
          </a:xfrm>
          <a:prstGeom prst="roundRect">
            <a:avLst>
              <a:gd name="adj" fmla="val 322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5413415" y="329053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950BC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77126" y="3454122"/>
            <a:ext cx="267891" cy="2678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13415" y="4084201"/>
            <a:ext cx="26202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Çalışma Yaklaşımımız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5413415" y="4513421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Saha odaklı, uygulamacı danışmanlık modeli ile gerçek sonuçlar üretiyoruz</a:t>
            </a:r>
            <a:endParaRPr lang="en-US" sz="1550" dirty="0"/>
          </a:p>
        </p:txBody>
      </p:sp>
      <p:sp>
        <p:nvSpPr>
          <p:cNvPr id="16" name="Shape 11"/>
          <p:cNvSpPr/>
          <p:nvPr/>
        </p:nvSpPr>
        <p:spPr>
          <a:xfrm>
            <a:off x="9621203" y="3084552"/>
            <a:ext cx="4215289" cy="2587466"/>
          </a:xfrm>
          <a:prstGeom prst="roundRect">
            <a:avLst>
              <a:gd name="adj" fmla="val 322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9827181" y="329053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950BC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990892" y="3454122"/>
            <a:ext cx="267891" cy="26789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27181" y="4084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Hedefimiz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9827181" y="4513421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Şirketlerde kalıcı performans artışı ve kültürel dönüşüm sağlamak</a:t>
            </a:r>
            <a:endParaRPr lang="en-US" sz="1550" dirty="0"/>
          </a:p>
        </p:txBody>
      </p:sp>
      <p:sp>
        <p:nvSpPr>
          <p:cNvPr id="21" name="Text 15"/>
          <p:cNvSpPr/>
          <p:nvPr/>
        </p:nvSpPr>
        <p:spPr>
          <a:xfrm>
            <a:off x="793790" y="589526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Biz sadece ne yapmanız gerektiğini söyleyen değil, nasıl yapacağınızı göstererek yanınızda olan bir iş ortağıyız. Ekibinizle omuz omuza çalışıyor, sonuç alana kadar yanınızda kalıyoruz.</a:t>
            </a:r>
            <a:endParaRPr lang="en-US" sz="1550" dirty="0"/>
          </a:p>
        </p:txBody>
      </p:sp>
      <p:graphicFrame>
        <p:nvGraphicFramePr>
          <p:cNvPr id="22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77424"/>
              </p:ext>
            </p:extLst>
          </p:nvPr>
        </p:nvGraphicFramePr>
        <p:xfrm>
          <a:off x="12230100" y="91003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9" imgW="6415686" imgH="4533492" progId="Acrobat.Document.DC">
                  <p:embed/>
                </p:oleObj>
              </mc:Choice>
              <mc:Fallback>
                <p:oleObj name="Acrobat Document" r:id="rId9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0100" y="91003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338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760" y="3138607"/>
            <a:ext cx="12411551" cy="58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Temel Farkımız: Klasik Danışman vs Dönüşüm Yönetim</a:t>
            </a:r>
            <a:endParaRPr lang="en-US" sz="3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" y="4002167"/>
            <a:ext cx="6568440" cy="7467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33450" y="4935617"/>
            <a:ext cx="2333863" cy="291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Klasik Danışman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933450" y="5339239"/>
            <a:ext cx="6195060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Detaylı raporlar yazar</a:t>
            </a:r>
            <a:endParaRPr lang="en-US" sz="1450" dirty="0"/>
          </a:p>
        </p:txBody>
      </p:sp>
      <p:sp>
        <p:nvSpPr>
          <p:cNvPr id="7" name="Text 3"/>
          <p:cNvSpPr/>
          <p:nvPr/>
        </p:nvSpPr>
        <p:spPr>
          <a:xfrm>
            <a:off x="933450" y="5703094"/>
            <a:ext cx="6195060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Teorik tavsiyeler verir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933450" y="6066949"/>
            <a:ext cx="6195060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Proje bitince ayrılır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933450" y="6430804"/>
            <a:ext cx="6195060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Stratejik çerçeve sunar</a:t>
            </a:r>
            <a:endParaRPr lang="en-US" sz="14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002167"/>
            <a:ext cx="6568440" cy="7467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501890" y="4935617"/>
            <a:ext cx="2333863" cy="291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Dönüşüm Yönetim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7501890" y="5339239"/>
            <a:ext cx="6195060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Sahada uygulama yapar</a:t>
            </a:r>
            <a:endParaRPr lang="en-US" sz="1450" dirty="0"/>
          </a:p>
        </p:txBody>
      </p:sp>
      <p:sp>
        <p:nvSpPr>
          <p:cNvPr id="13" name="Text 8"/>
          <p:cNvSpPr/>
          <p:nvPr/>
        </p:nvSpPr>
        <p:spPr>
          <a:xfrm>
            <a:off x="7501890" y="5703094"/>
            <a:ext cx="6195060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Ekiple birlikte çalışır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7501890" y="6066949"/>
            <a:ext cx="6195060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Sonuç alana kadar kalır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7501890" y="6430804"/>
            <a:ext cx="6195060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Günlük operasyona dokunan pratik çözümler getirir</a:t>
            </a:r>
            <a:endParaRPr lang="en-US" sz="1450" dirty="0"/>
          </a:p>
        </p:txBody>
      </p:sp>
      <p:sp>
        <p:nvSpPr>
          <p:cNvPr id="16" name="Text 11"/>
          <p:cNvSpPr/>
          <p:nvPr/>
        </p:nvSpPr>
        <p:spPr>
          <a:xfrm>
            <a:off x="746760" y="7126129"/>
            <a:ext cx="13136880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Sizin için önemli olan teorik bilgi değil, iş sonuçlarınızdaki somut iyileşmedir. Biz de tam buna odaklanıyoruz.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1021" y="1136690"/>
            <a:ext cx="7952899" cy="430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Somut Faydalar: Maliyetler, Kârlılık ve Verimlilik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551021" y="1773793"/>
            <a:ext cx="804195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Çalışmalarımızın temel hedefi, şirketinizin alt çizgisine doğrudan etki eden iyileştirmeler sağlamaktır: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551021" y="2149078"/>
            <a:ext cx="15240" cy="4943713"/>
          </a:xfrm>
          <a:prstGeom prst="roundRect">
            <a:avLst>
              <a:gd name="adj" fmla="val 379649"/>
            </a:avLst>
          </a:prstGeom>
          <a:solidFill>
            <a:srgbClr val="C0C1D7"/>
          </a:solidFill>
          <a:ln/>
        </p:spPr>
      </p:sp>
      <p:sp>
        <p:nvSpPr>
          <p:cNvPr id="6" name="Shape 3"/>
          <p:cNvSpPr/>
          <p:nvPr/>
        </p:nvSpPr>
        <p:spPr>
          <a:xfrm>
            <a:off x="566261" y="2149078"/>
            <a:ext cx="8041958" cy="1029295"/>
          </a:xfrm>
          <a:prstGeom prst="rect">
            <a:avLst/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04017" y="2294453"/>
            <a:ext cx="2504837" cy="215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Gereksiz Maliyetleri Azaltmak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04017" y="2592229"/>
            <a:ext cx="7758827" cy="440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Verimsizlikleri ve israfı görünür hale getiriyor, süreçleri sadeleştirerek gereksiz harcamaları elimine ediyoruz. Tedarik, operasyon ve genel giderlerde önemli tasarruflar sağlıyoruz.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566261" y="3453884"/>
            <a:ext cx="8041958" cy="1029295"/>
          </a:xfrm>
          <a:prstGeom prst="rect">
            <a:avLst/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04017" y="3599259"/>
            <a:ext cx="1907143" cy="215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Süreçleri Hızlandırmak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704017" y="3897035"/>
            <a:ext cx="7758827" cy="440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Darboğazları tespit ediyor, akışları optimize ederek teslimat sürelerini kısaltıyoruz. Hız artışı hem müşteri memnuniyetini hem de operasyonel verimliliği yükseltiyor.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566261" y="4758690"/>
            <a:ext cx="8041958" cy="1029295"/>
          </a:xfrm>
          <a:prstGeom prst="rect">
            <a:avLst/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04017" y="4904065"/>
            <a:ext cx="1721882" cy="215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Kârlılığı Artırmak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704017" y="5201841"/>
            <a:ext cx="7758827" cy="440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Satış, operasyon ve finans tarafında koordineli iyileştirmelerle kâr marjlarınızı güçlendiriyoruz. Gelir artışı ve maliyet kontrolü ile çift taraflı etki yaratıyoruz.</a:t>
            </a:r>
            <a:endParaRPr lang="en-US" sz="1050" dirty="0"/>
          </a:p>
        </p:txBody>
      </p:sp>
      <p:sp>
        <p:nvSpPr>
          <p:cNvPr id="15" name="Shape 12"/>
          <p:cNvSpPr/>
          <p:nvPr/>
        </p:nvSpPr>
        <p:spPr>
          <a:xfrm>
            <a:off x="566261" y="6063496"/>
            <a:ext cx="8041958" cy="1029295"/>
          </a:xfrm>
          <a:prstGeom prst="rect">
            <a:avLst/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704017" y="6208871"/>
            <a:ext cx="1775817" cy="215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Kalıcı Sistem Kurmak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704017" y="6506647"/>
            <a:ext cx="7758827" cy="440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 iyileştirmelerin geçici olmaması için sürdürülebilir bir yönetim sistemi kuruyoruz. Böylece kazanımlar uzun vadede korunuyor ve gelişmeye devam ediyor.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9532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786295"/>
            <a:ext cx="1509712" cy="373142"/>
          </a:xfrm>
          <a:prstGeom prst="roundRect">
            <a:avLst>
              <a:gd name="adj" fmla="val 17872"/>
            </a:avLst>
          </a:prstGeom>
          <a:solidFill>
            <a:srgbClr val="DADBF1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12852" y="1893451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1845826"/>
            <a:ext cx="103358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METODOLOJI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238732"/>
            <a:ext cx="713493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Yaklaşımımızın 3 Temel Ayağı</a:t>
            </a:r>
            <a:endParaRPr lang="en-US" sz="3900" dirty="0"/>
          </a:p>
        </p:txBody>
      </p:sp>
      <p:sp>
        <p:nvSpPr>
          <p:cNvPr id="6" name="Shape 3"/>
          <p:cNvSpPr/>
          <p:nvPr/>
        </p:nvSpPr>
        <p:spPr>
          <a:xfrm>
            <a:off x="1091446" y="3950256"/>
            <a:ext cx="3917513" cy="198358"/>
          </a:xfrm>
          <a:prstGeom prst="roundRect">
            <a:avLst>
              <a:gd name="adj" fmla="val 4202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93790" y="3751778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618" y="3900607"/>
            <a:ext cx="297656" cy="29765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2148" y="45454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1. Teşhis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92148" y="4974669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Mevcut süreçlerin detaylı analizi ve veri ile gözleme dayalı durum tespiti yapıyoruz. Sorunların kök nedenlerini belirliyoruz.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5505093" y="3652599"/>
            <a:ext cx="3917633" cy="198358"/>
          </a:xfrm>
          <a:prstGeom prst="roundRect">
            <a:avLst>
              <a:gd name="adj" fmla="val 4202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5207437" y="3454122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356265" y="3602950"/>
            <a:ext cx="297656" cy="29765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05795" y="42477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2. Tasarım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5405795" y="4677013"/>
            <a:ext cx="381869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Gerçekçi ve uygulanabilir yol haritası oluşturuyoruz. Kaynaklarınıza ve kurumsal kültürünüze uygun çözüm seti geliştiriyoruz.</a:t>
            </a:r>
            <a:endParaRPr lang="en-US" sz="1550" dirty="0"/>
          </a:p>
        </p:txBody>
      </p:sp>
      <p:sp>
        <p:nvSpPr>
          <p:cNvPr id="16" name="Shape 11"/>
          <p:cNvSpPr/>
          <p:nvPr/>
        </p:nvSpPr>
        <p:spPr>
          <a:xfrm>
            <a:off x="9918859" y="3354943"/>
            <a:ext cx="3917513" cy="198358"/>
          </a:xfrm>
          <a:prstGeom prst="roundRect">
            <a:avLst>
              <a:gd name="adj" fmla="val 4202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9621203" y="3156466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770031" y="3305294"/>
            <a:ext cx="297656" cy="29765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19561" y="3950137"/>
            <a:ext cx="25760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3. Uygulama ve Takip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9819561" y="4379357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Sahada bizzat göstererek uyguluyoruz. Net hedefler ve KPI'larla düzenli takip ediyoruz. Sonuç alana kadar yanınızdayız.</a:t>
            </a:r>
            <a:endParaRPr lang="en-US" sz="1550" dirty="0"/>
          </a:p>
        </p:txBody>
      </p:sp>
      <p:graphicFrame>
        <p:nvGraphicFramePr>
          <p:cNvPr id="21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394697"/>
              </p:ext>
            </p:extLst>
          </p:nvPr>
        </p:nvGraphicFramePr>
        <p:xfrm>
          <a:off x="12354033" y="12887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9" imgW="6415686" imgH="4533492" progId="Acrobat.Document.DC">
                  <p:embed/>
                </p:oleObj>
              </mc:Choice>
              <mc:Fallback>
                <p:oleObj name="Acrobat Document" r:id="rId9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54033" y="12887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181647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Teşhis Aşaması: Neredeyiz? Neyi Kaybediyoruz?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10383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206573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İyileştirmeden önce mevcut durumun net fotoğrafını çekiyoruz. Bu aşamada: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12086" y="256186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Üst yönetim ile stratejik görüşmeler gerçekleştiriyoruz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2086" y="294882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Orta kademe ve ekip üyeleriyle derinlemesine görüşmeler yapıyoruz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12086" y="333577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Süreç ve organizasyon yapısını analiz ediyoruz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2086" y="372272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Kritik verimlilik ve kârlılık kayıplarını tespit ediyoruz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12086" y="410968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Kısa ve öz bir "Dönüşüm Skoru" raporu hazırlıyoruz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212086" y="460581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 aşama, değişimin temelini oluşturur ve tüm paydaşların aynı sayfada olmasını sağlar.</a:t>
            </a:r>
            <a:endParaRPr lang="en-US" sz="1550" dirty="0"/>
          </a:p>
        </p:txBody>
      </p:sp>
      <p:graphicFrame>
        <p:nvGraphicFramePr>
          <p:cNvPr id="11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056232"/>
              </p:ext>
            </p:extLst>
          </p:nvPr>
        </p:nvGraphicFramePr>
        <p:xfrm>
          <a:off x="12360275" y="60364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Acrobat Document" r:id="rId5" imgW="6415686" imgH="4533492" progId="Acrobat.Document.DC">
                  <p:embed/>
                </p:oleObj>
              </mc:Choice>
              <mc:Fallback>
                <p:oleObj name="Acrobat Document" r:id="rId5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0275" y="60364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68824" y="2637115"/>
            <a:ext cx="10068401" cy="540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Tasarım Aşaması: Yol Haritamız Nasıl Oluşuyor?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1068824" y="3436382"/>
            <a:ext cx="6159937" cy="1836301"/>
          </a:xfrm>
          <a:prstGeom prst="roundRect">
            <a:avLst>
              <a:gd name="adj" fmla="val 3953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91684" y="3459242"/>
            <a:ext cx="6114217" cy="518398"/>
          </a:xfrm>
          <a:prstGeom prst="roundRect">
            <a:avLst>
              <a:gd name="adj" fmla="val 8710"/>
            </a:avLst>
          </a:prstGeom>
          <a:solidFill>
            <a:srgbClr val="DADBF1"/>
          </a:solidFill>
          <a:ln/>
        </p:spPr>
      </p:sp>
      <p:sp>
        <p:nvSpPr>
          <p:cNvPr id="6" name="Text 3"/>
          <p:cNvSpPr/>
          <p:nvPr/>
        </p:nvSpPr>
        <p:spPr>
          <a:xfrm>
            <a:off x="4019193" y="3552587"/>
            <a:ext cx="25919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264444" y="4150400"/>
            <a:ext cx="21602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Önceliklendirme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264444" y="4523899"/>
            <a:ext cx="5768697" cy="553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Satış, operasyon, maliyet, müşteri deneyimi gibi odak alanlarını belirliyor ve önceliklendiriyoruz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7401520" y="3436382"/>
            <a:ext cx="6159937" cy="1836301"/>
          </a:xfrm>
          <a:prstGeom prst="roundRect">
            <a:avLst>
              <a:gd name="adj" fmla="val 3953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424380" y="3459242"/>
            <a:ext cx="6114217" cy="518398"/>
          </a:xfrm>
          <a:prstGeom prst="roundRect">
            <a:avLst>
              <a:gd name="adj" fmla="val 8710"/>
            </a:avLst>
          </a:prstGeom>
          <a:solidFill>
            <a:srgbClr val="DADBF1"/>
          </a:solidFill>
          <a:ln/>
        </p:spPr>
      </p:sp>
      <p:sp>
        <p:nvSpPr>
          <p:cNvPr id="11" name="Text 8"/>
          <p:cNvSpPr/>
          <p:nvPr/>
        </p:nvSpPr>
        <p:spPr>
          <a:xfrm>
            <a:off x="10351889" y="3552587"/>
            <a:ext cx="25919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7597140" y="4150400"/>
            <a:ext cx="21602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Hedef Belirleme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597140" y="4523899"/>
            <a:ext cx="5768697" cy="553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Her odak alanı için net, ölçülebilir hedefler ve beklenen sonuçlar tanımlıyoruz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1068824" y="5445443"/>
            <a:ext cx="6159937" cy="1836301"/>
          </a:xfrm>
          <a:prstGeom prst="roundRect">
            <a:avLst>
              <a:gd name="adj" fmla="val 3953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1091684" y="5468302"/>
            <a:ext cx="6114217" cy="518398"/>
          </a:xfrm>
          <a:prstGeom prst="roundRect">
            <a:avLst>
              <a:gd name="adj" fmla="val 8710"/>
            </a:avLst>
          </a:prstGeom>
          <a:solidFill>
            <a:srgbClr val="DADBF1"/>
          </a:solidFill>
          <a:ln/>
        </p:spPr>
      </p:sp>
      <p:sp>
        <p:nvSpPr>
          <p:cNvPr id="16" name="Text 13"/>
          <p:cNvSpPr/>
          <p:nvPr/>
        </p:nvSpPr>
        <p:spPr>
          <a:xfrm>
            <a:off x="4019193" y="5561648"/>
            <a:ext cx="25919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1264444" y="6159460"/>
            <a:ext cx="21602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Sorumluluk Dağılımı</a:t>
            </a:r>
            <a:endParaRPr lang="en-US" sz="1700" dirty="0"/>
          </a:p>
        </p:txBody>
      </p:sp>
      <p:sp>
        <p:nvSpPr>
          <p:cNvPr id="18" name="Text 15"/>
          <p:cNvSpPr/>
          <p:nvPr/>
        </p:nvSpPr>
        <p:spPr>
          <a:xfrm>
            <a:off x="1264444" y="6532959"/>
            <a:ext cx="5768697" cy="553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Her hedef için sorumlu kişileri ve destek ekiplerini net olarak belirliyoruz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7401520" y="5445443"/>
            <a:ext cx="6159937" cy="1836301"/>
          </a:xfrm>
          <a:prstGeom prst="roundRect">
            <a:avLst>
              <a:gd name="adj" fmla="val 3953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7424380" y="5468302"/>
            <a:ext cx="6114217" cy="518398"/>
          </a:xfrm>
          <a:prstGeom prst="roundRect">
            <a:avLst>
              <a:gd name="adj" fmla="val 8710"/>
            </a:avLst>
          </a:prstGeom>
          <a:solidFill>
            <a:srgbClr val="DADBF1"/>
          </a:solidFill>
          <a:ln/>
        </p:spPr>
      </p:sp>
      <p:sp>
        <p:nvSpPr>
          <p:cNvPr id="21" name="Text 18"/>
          <p:cNvSpPr/>
          <p:nvPr/>
        </p:nvSpPr>
        <p:spPr>
          <a:xfrm>
            <a:off x="10351889" y="5561648"/>
            <a:ext cx="25919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000" dirty="0"/>
          </a:p>
        </p:txBody>
      </p:sp>
      <p:sp>
        <p:nvSpPr>
          <p:cNvPr id="22" name="Text 19"/>
          <p:cNvSpPr/>
          <p:nvPr/>
        </p:nvSpPr>
        <p:spPr>
          <a:xfrm>
            <a:off x="7597140" y="6159460"/>
            <a:ext cx="21602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Zaman Planı</a:t>
            </a:r>
            <a:endParaRPr lang="en-US" sz="1700" dirty="0"/>
          </a:p>
        </p:txBody>
      </p:sp>
      <p:sp>
        <p:nvSpPr>
          <p:cNvPr id="23" name="Text 20"/>
          <p:cNvSpPr/>
          <p:nvPr/>
        </p:nvSpPr>
        <p:spPr>
          <a:xfrm>
            <a:off x="7597140" y="6532959"/>
            <a:ext cx="5768697" cy="553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Gerçekçi milestonelar ve kontrol noktaları ile detaylı bir zaman çizelgesi oluşturuyoruz</a:t>
            </a:r>
            <a:endParaRPr lang="en-US" sz="1350" dirty="0"/>
          </a:p>
        </p:txBody>
      </p:sp>
      <p:sp>
        <p:nvSpPr>
          <p:cNvPr id="24" name="Text 21"/>
          <p:cNvSpPr/>
          <p:nvPr/>
        </p:nvSpPr>
        <p:spPr>
          <a:xfrm>
            <a:off x="1068824" y="7476053"/>
            <a:ext cx="12492633" cy="276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Gereksiz karmaşıklıktan uzak, sade ve uygulanabilir bir plan ile ilerliyor, her adımın şirketinizin gerçeklerine uygun olmasını sağlıyoruz.</a:t>
            </a:r>
            <a:endParaRPr lang="en-US" sz="1350" dirty="0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30" y="11882"/>
            <a:ext cx="14058900" cy="26252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2458" y="537567"/>
            <a:ext cx="3828098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Tasarım Aşaması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612458" y="1077158"/>
            <a:ext cx="2357199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700" b="1" dirty="0">
                <a:solidFill>
                  <a:srgbClr val="152D47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Yol Haritamız </a:t>
            </a:r>
            <a:r>
              <a:rPr lang="en-US" sz="1700" b="1" dirty="0" err="1">
                <a:solidFill>
                  <a:srgbClr val="152D47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Nasıl</a:t>
            </a:r>
            <a:r>
              <a:rPr lang="en-US" sz="1700" b="1" dirty="0">
                <a:solidFill>
                  <a:srgbClr val="152D47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</a:t>
            </a:r>
            <a:r>
              <a:rPr lang="en-US" sz="1700" b="1" dirty="0" err="1" smtClean="0">
                <a:solidFill>
                  <a:srgbClr val="152D47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Oluşuyor</a:t>
            </a:r>
            <a:r>
              <a:rPr lang="tr-TR" sz="1700" b="1" dirty="0" smtClean="0">
                <a:solidFill>
                  <a:srgbClr val="152D47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-2</a:t>
            </a:r>
            <a:r>
              <a:rPr lang="en-US" sz="1700" b="1" dirty="0" smtClean="0">
                <a:solidFill>
                  <a:srgbClr val="152D47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?</a:t>
            </a:r>
            <a:endParaRPr lang="en-US" sz="1700" b="1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12458" y="1546146"/>
            <a:ext cx="13405485" cy="489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Teşhis sonrasında, şirketinize özel, uygulanabilir bir yol haritası tasarlıyoruz. Bu aşamada teorik mükemmellik değil, pratik uygulanabilirlik önceliğimizdir. Her adımın gerçek hayatta nasıl çalışacağını düşünerek </a:t>
            </a:r>
            <a:r>
              <a:rPr lang="en-US" sz="1350" dirty="0">
                <a:solidFill>
                  <a:srgbClr val="4C4C4D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ilerliyoruz</a:t>
            </a:r>
            <a:r>
              <a:rPr lang="en-US" sz="12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.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612458" y="2208133"/>
            <a:ext cx="13405485" cy="1172885"/>
          </a:xfrm>
          <a:prstGeom prst="roundRect">
            <a:avLst>
              <a:gd name="adj" fmla="val 1958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35318" y="2230993"/>
            <a:ext cx="612458" cy="1127165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7" name="Text 5"/>
          <p:cNvSpPr/>
          <p:nvPr/>
        </p:nvSpPr>
        <p:spPr>
          <a:xfrm>
            <a:off x="826651" y="2651046"/>
            <a:ext cx="229672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400889" y="2384108"/>
            <a:ext cx="1914049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tr-TR" sz="1700" b="1" dirty="0">
                <a:solidFill>
                  <a:srgbClr val="152D47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Doğru Yöntem</a:t>
            </a:r>
            <a:endParaRPr lang="en-US" sz="1700" b="1" dirty="0">
              <a:solidFill>
                <a:srgbClr val="152D47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400889" y="2715220"/>
            <a:ext cx="12441079" cy="41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Kuruluş organizasyon yapısı, </a:t>
            </a:r>
            <a:r>
              <a:rPr lang="tr-TR" sz="1350" dirty="0" smtClean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kurum kültürü, işletme </a:t>
            </a: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yönetimi</a:t>
            </a:r>
            <a:r>
              <a:rPr lang="tr-TR" sz="1350" dirty="0" smtClean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, liderlik yaklaşımı, </a:t>
            </a: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iş yapma </a:t>
            </a:r>
            <a:r>
              <a:rPr lang="tr-TR" sz="1350" dirty="0" smtClean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yöntemleri, toplantı kültürü </a:t>
            </a: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dönüşümü</a:t>
            </a:r>
            <a:endParaRPr lang="en-US" sz="135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12458" y="3777972"/>
            <a:ext cx="13405485" cy="1172885"/>
          </a:xfrm>
          <a:prstGeom prst="roundRect">
            <a:avLst>
              <a:gd name="adj" fmla="val 1958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635318" y="3800832"/>
            <a:ext cx="612458" cy="1127165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12" name="Text 10"/>
          <p:cNvSpPr/>
          <p:nvPr/>
        </p:nvSpPr>
        <p:spPr>
          <a:xfrm>
            <a:off x="826651" y="4220885"/>
            <a:ext cx="229672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1400889" y="3953947"/>
            <a:ext cx="1914049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tr-TR" sz="1700" b="1" dirty="0">
                <a:solidFill>
                  <a:srgbClr val="152D47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Doğru Sistem</a:t>
            </a:r>
            <a:endParaRPr lang="en-US" sz="1700" b="1" dirty="0">
              <a:solidFill>
                <a:srgbClr val="152D47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400889" y="4285059"/>
            <a:ext cx="12441079" cy="489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tr-TR" sz="1350" dirty="0" smtClean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Öncelikli Odak Alanları ile ilgili temel sorunların çözümü ve geliştirilmesi</a:t>
            </a: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: </a:t>
            </a:r>
            <a:endParaRPr lang="tr-TR" sz="1350" dirty="0" smtClean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  <a:p>
            <a:pPr>
              <a:lnSpc>
                <a:spcPts val="1900"/>
              </a:lnSpc>
            </a:pP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	</a:t>
            </a:r>
            <a:r>
              <a:rPr lang="en-US" sz="1350" dirty="0" smtClean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Satış </a:t>
            </a:r>
            <a:r>
              <a:rPr lang="en-US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süreçleri</a:t>
            </a:r>
            <a:r>
              <a:rPr lang="en-US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, </a:t>
            </a:r>
            <a:r>
              <a:rPr lang="en-US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operasyonel</a:t>
            </a:r>
            <a:r>
              <a:rPr lang="en-US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</a:t>
            </a:r>
            <a:r>
              <a:rPr lang="en-US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verimlilik</a:t>
            </a:r>
            <a:r>
              <a:rPr lang="en-US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, </a:t>
            </a: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Finans ve Nakit akışı, </a:t>
            </a:r>
            <a:r>
              <a:rPr lang="en-US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maliyet</a:t>
            </a:r>
            <a:r>
              <a:rPr lang="en-US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</a:t>
            </a:r>
            <a:r>
              <a:rPr lang="en-US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yönetimi</a:t>
            </a:r>
            <a:r>
              <a:rPr lang="en-US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, </a:t>
            </a:r>
            <a:r>
              <a:rPr lang="en-US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müşteri</a:t>
            </a:r>
            <a:r>
              <a:rPr lang="en-US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</a:t>
            </a:r>
            <a:r>
              <a:rPr lang="en-US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deneyimi</a:t>
            </a: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, p</a:t>
            </a:r>
            <a:r>
              <a:rPr lang="en-US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erformans</a:t>
            </a:r>
            <a:r>
              <a:rPr lang="en-US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</a:t>
            </a:r>
            <a:r>
              <a:rPr lang="en-US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yönetimi</a:t>
            </a: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, s</a:t>
            </a:r>
            <a:r>
              <a:rPr lang="en-US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üreç</a:t>
            </a:r>
            <a:r>
              <a:rPr lang="tr-TR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ler</a:t>
            </a: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</a:t>
            </a:r>
            <a:r>
              <a:rPr lang="tr-TR" sz="135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vs</a:t>
            </a: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</a:t>
            </a:r>
            <a:endParaRPr lang="en-US" sz="135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  <a:p>
            <a:pPr>
              <a:lnSpc>
                <a:spcPts val="1900"/>
              </a:lnSpc>
            </a:pPr>
            <a:endParaRPr lang="en-US" sz="135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12458" y="5378291"/>
            <a:ext cx="13405485" cy="1099542"/>
          </a:xfrm>
          <a:prstGeom prst="roundRect">
            <a:avLst>
              <a:gd name="adj" fmla="val 247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635318" y="5370671"/>
            <a:ext cx="589596" cy="1107162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17" name="Text 15"/>
          <p:cNvSpPr/>
          <p:nvPr/>
        </p:nvSpPr>
        <p:spPr>
          <a:xfrm>
            <a:off x="826651" y="5771972"/>
            <a:ext cx="229672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1400889" y="5523786"/>
            <a:ext cx="1963698" cy="239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850"/>
              </a:lnSpc>
              <a:buNone/>
            </a:pPr>
            <a:r>
              <a:rPr lang="tr-TR" sz="1700" b="1" dirty="0">
                <a:solidFill>
                  <a:srgbClr val="152D47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Doğru Strateji</a:t>
            </a:r>
            <a:endParaRPr lang="en-US" sz="1700" b="1" dirty="0">
              <a:solidFill>
                <a:srgbClr val="152D47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400889" y="5854898"/>
            <a:ext cx="12441079" cy="244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  <a:buSzPct val="100000"/>
            </a:pP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Uzun dönemli sorunların çözümü</a:t>
            </a:r>
          </a:p>
          <a:p>
            <a:pPr>
              <a:lnSpc>
                <a:spcPts val="1800"/>
              </a:lnSpc>
              <a:buSzPct val="100000"/>
            </a:pP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	</a:t>
            </a:r>
            <a:r>
              <a:rPr lang="tr-TR" sz="1350" dirty="0" smtClean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Sermaye </a:t>
            </a:r>
            <a:r>
              <a:rPr lang="tr-TR" sz="135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yatırımı, hedefler, rekabet ve ürün stratejisi, ortaklık yapısı, devralma, elden çıkarma veya kurumsal yenilenme</a:t>
            </a:r>
            <a:endParaRPr lang="en-US" sz="1350" dirty="0"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12458" y="6759416"/>
            <a:ext cx="13405485" cy="650558"/>
          </a:xfrm>
          <a:prstGeom prst="roundRect">
            <a:avLst>
              <a:gd name="adj" fmla="val 3531"/>
            </a:avLst>
          </a:prstGeom>
          <a:solidFill>
            <a:srgbClr val="B3C3FF"/>
          </a:solidFill>
          <a:ln/>
        </p:spPr>
      </p:sp>
      <p:pic>
        <p:nvPicPr>
          <p:cNvPr id="2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72" y="7045285"/>
            <a:ext cx="191333" cy="153114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1110020" y="6950750"/>
            <a:ext cx="12754808" cy="244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Yol haritamız, gereksiz karmaşıklıktan uzak, sade ve anlaşılırdır. Ekiplerinizin sahiplenebileceği, günlük işlerinde kullanabilecekleri bir plandır.</a:t>
            </a:r>
            <a:endParaRPr lang="en-US" sz="1200" dirty="0"/>
          </a:p>
        </p:txBody>
      </p:sp>
      <p:graphicFrame>
        <p:nvGraphicFramePr>
          <p:cNvPr id="24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629459"/>
              </p:ext>
            </p:extLst>
          </p:nvPr>
        </p:nvGraphicFramePr>
        <p:xfrm>
          <a:off x="12360275" y="0"/>
          <a:ext cx="2270125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Acrobat Document" r:id="rId5" imgW="6415686" imgH="4533492" progId="Acrobat.Document.DC">
                  <p:embed/>
                </p:oleObj>
              </mc:Choice>
              <mc:Fallback>
                <p:oleObj name="Acrobat Document" r:id="rId5" imgW="6415686" imgH="4533492" progId="Acrobat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0275" y="0"/>
                        <a:ext cx="2270125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141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1720</Words>
  <Application>Microsoft Office PowerPoint</Application>
  <PresentationFormat>Özel</PresentationFormat>
  <Paragraphs>252</Paragraphs>
  <Slides>21</Slides>
  <Notes>21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9" baseType="lpstr">
      <vt:lpstr>Inter</vt:lpstr>
      <vt:lpstr>Arial</vt:lpstr>
      <vt:lpstr>Crimson Pro Semi Bold</vt:lpstr>
      <vt:lpstr>Inter Bold</vt:lpstr>
      <vt:lpstr>Heebo</vt:lpstr>
      <vt:lpstr>Calibri</vt:lpstr>
      <vt:lpstr>Office Theme</vt:lpstr>
      <vt:lpstr>Acrobat Document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/>
  <cp:lastModifiedBy>Hakan DURMAZ</cp:lastModifiedBy>
  <cp:revision>15</cp:revision>
  <cp:lastPrinted>2026-01-07T09:17:39Z</cp:lastPrinted>
  <dcterms:created xsi:type="dcterms:W3CDTF">2026-01-06T17:31:06Z</dcterms:created>
  <dcterms:modified xsi:type="dcterms:W3CDTF">2026-02-21T09:08:48Z</dcterms:modified>
</cp:coreProperties>
</file>